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51206400" cy="32918400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5570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2722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69874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7032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5771" algn="l" defTabSz="91431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2929" algn="l" defTabSz="91431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081" algn="l" defTabSz="91431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238" algn="l" defTabSz="91431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CC3300"/>
    <a:srgbClr val="FF3300"/>
    <a:srgbClr val="FFFFFF"/>
    <a:srgbClr val="936E25"/>
    <a:srgbClr val="CC9933"/>
    <a:srgbClr val="CC6600"/>
    <a:srgbClr val="FFFF00"/>
    <a:srgbClr val="FFD0A3"/>
    <a:srgbClr val="EEB3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408" autoAdjust="0"/>
  </p:normalViewPr>
  <p:slideViewPr>
    <p:cSldViewPr snapToGrid="0">
      <p:cViewPr>
        <p:scale>
          <a:sx n="25" d="100"/>
          <a:sy n="25" d="100"/>
        </p:scale>
        <p:origin x="-942" y="-30"/>
      </p:cViewPr>
      <p:guideLst>
        <p:guide orient="horz" pos="10368"/>
        <p:guide pos="161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114" d="100"/>
          <a:sy n="114" d="100"/>
        </p:scale>
        <p:origin x="-1758" y="-96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1"/>
    </mc:Choice>
    <mc:Fallback>
      <c:style val="21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4000" dirty="0"/>
              <a:t>Avoidance from Pre- </a:t>
            </a:r>
            <a:r>
              <a:rPr lang="en-US" sz="4000" dirty="0" smtClean="0"/>
              <a:t>to Post</a:t>
            </a:r>
            <a:r>
              <a:rPr lang="en-US" sz="4000" dirty="0"/>
              <a:t>-</a:t>
            </a:r>
          </a:p>
        </c:rich>
      </c:tx>
      <c:layout>
        <c:manualLayout>
          <c:xMode val="edge"/>
          <c:yMode val="edge"/>
          <c:x val="0.29470151361149599"/>
          <c:y val="5.9091112548523603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Avoidance</c:v>
                </c:pt>
              </c:strCache>
            </c:strRef>
          </c:tx>
          <c:spPr>
            <a:ln w="88900" cmpd="sng"/>
          </c:spPr>
          <c:marker>
            <c:symbol val="square"/>
            <c:size val="15"/>
          </c:marker>
          <c:cat>
            <c:strRef>
              <c:f>Sheet1!$A$2:$A$3</c:f>
              <c:strCache>
                <c:ptCount val="2"/>
                <c:pt idx="0">
                  <c:v>Pre</c:v>
                </c:pt>
                <c:pt idx="1">
                  <c:v>One-Month Post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13.11</c:v>
                </c:pt>
                <c:pt idx="1">
                  <c:v>2.08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183616"/>
        <c:axId val="32072832"/>
      </c:lineChart>
      <c:catAx>
        <c:axId val="35183616"/>
        <c:scaling>
          <c:orientation val="minMax"/>
        </c:scaling>
        <c:delete val="0"/>
        <c:axPos val="b"/>
        <c:majorTickMark val="out"/>
        <c:minorTickMark val="none"/>
        <c:tickLblPos val="nextTo"/>
        <c:crossAx val="32072832"/>
        <c:crosses val="autoZero"/>
        <c:auto val="1"/>
        <c:lblAlgn val="ctr"/>
        <c:lblOffset val="100"/>
        <c:noMultiLvlLbl val="0"/>
      </c:catAx>
      <c:valAx>
        <c:axId val="32072832"/>
        <c:scaling>
          <c:orientation val="minMax"/>
        </c:scaling>
        <c:delete val="0"/>
        <c:axPos val="l"/>
        <c:majorGridlines>
          <c:spPr>
            <a:ln>
              <a:solidFill>
                <a:schemeClr val="bg2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/>
                <a:cs typeface="Arial"/>
              </a:defRPr>
            </a:pPr>
            <a:endParaRPr lang="en-US"/>
          </a:p>
        </c:txPr>
        <c:crossAx val="35183616"/>
        <c:crosses val="autoZero"/>
        <c:crossBetween val="between"/>
      </c:valAx>
      <c:spPr>
        <a:ln w="57150" cmpd="sng">
          <a:solidFill>
            <a:schemeClr val="bg2"/>
          </a:solidFill>
        </a:ln>
      </c:spPr>
    </c:plotArea>
    <c:plotVisOnly val="1"/>
    <c:dispBlanksAs val="gap"/>
    <c:showDLblsOverMax val="0"/>
  </c:chart>
  <c:txPr>
    <a:bodyPr/>
    <a:lstStyle/>
    <a:p>
      <a:pPr>
        <a:defRPr sz="36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1"/>
    </mc:Choice>
    <mc:Fallback>
      <c:style val="21"/>
    </mc:Fallback>
  </mc:AlternateContent>
  <c:chart>
    <c:title>
      <c:tx>
        <c:rich>
          <a:bodyPr/>
          <a:lstStyle/>
          <a:p>
            <a:pPr>
              <a:defRPr sz="4000"/>
            </a:pPr>
            <a:r>
              <a:rPr lang="en-US" sz="4000"/>
              <a:t>Mindfulness from Pre- to Post-</a:t>
            </a:r>
          </a:p>
        </c:rich>
      </c:tx>
      <c:layout>
        <c:manualLayout>
          <c:xMode val="edge"/>
          <c:yMode val="edge"/>
          <c:x val="0.291413011726886"/>
          <c:y val="2.780234050698469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5189561097533302E-2"/>
          <c:y val="0.10330358574365001"/>
          <c:w val="0.91245587378230697"/>
          <c:h val="0.800236702972799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Mindfulness</c:v>
                </c:pt>
              </c:strCache>
            </c:strRef>
          </c:tx>
          <c:spPr>
            <a:ln w="88900" cmpd="sng"/>
          </c:spPr>
          <c:marker>
            <c:symbol val="square"/>
            <c:size val="15"/>
          </c:marker>
          <c:cat>
            <c:strRef>
              <c:f>Sheet1!$A$2:$A$3</c:f>
              <c:strCache>
                <c:ptCount val="2"/>
                <c:pt idx="0">
                  <c:v>Pre</c:v>
                </c:pt>
                <c:pt idx="1">
                  <c:v>One-Month Post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25.52</c:v>
                </c:pt>
                <c:pt idx="1">
                  <c:v>35.479999999999997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018048"/>
        <c:axId val="34019584"/>
      </c:lineChart>
      <c:catAx>
        <c:axId val="34018048"/>
        <c:scaling>
          <c:orientation val="minMax"/>
        </c:scaling>
        <c:delete val="0"/>
        <c:axPos val="b"/>
        <c:majorTickMark val="out"/>
        <c:minorTickMark val="none"/>
        <c:tickLblPos val="nextTo"/>
        <c:crossAx val="34019584"/>
        <c:crosses val="autoZero"/>
        <c:auto val="1"/>
        <c:lblAlgn val="ctr"/>
        <c:lblOffset val="100"/>
        <c:noMultiLvlLbl val="0"/>
      </c:catAx>
      <c:valAx>
        <c:axId val="34019584"/>
        <c:scaling>
          <c:orientation val="minMax"/>
          <c:min val="15"/>
        </c:scaling>
        <c:delete val="0"/>
        <c:axPos val="l"/>
        <c:majorGridlines>
          <c:spPr>
            <a:ln>
              <a:solidFill>
                <a:schemeClr val="bg2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/>
                <a:cs typeface="Arial"/>
              </a:defRPr>
            </a:pPr>
            <a:endParaRPr lang="en-US"/>
          </a:p>
        </c:txPr>
        <c:crossAx val="34018048"/>
        <c:crosses val="autoZero"/>
        <c:crossBetween val="between"/>
        <c:majorUnit val="5"/>
      </c:valAx>
      <c:spPr>
        <a:ln>
          <a:solidFill>
            <a:schemeClr val="bg2"/>
          </a:solidFill>
        </a:ln>
      </c:spPr>
    </c:plotArea>
    <c:plotVisOnly val="1"/>
    <c:dispBlanksAs val="gap"/>
    <c:showDLblsOverMax val="0"/>
  </c:chart>
  <c:txPr>
    <a:bodyPr/>
    <a:lstStyle/>
    <a:p>
      <a:pPr>
        <a:defRPr sz="32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4000" dirty="0" smtClean="0">
                <a:latin typeface="Arial"/>
                <a:cs typeface="Arial"/>
              </a:rPr>
              <a:t>OCD</a:t>
            </a:r>
            <a:r>
              <a:rPr lang="en-US" sz="4000" baseline="0" dirty="0" smtClean="0">
                <a:latin typeface="Arial"/>
                <a:cs typeface="Arial"/>
              </a:rPr>
              <a:t> Symptoms from Pre- to Post-</a:t>
            </a:r>
            <a:endParaRPr lang="en-US" sz="4000" dirty="0">
              <a:latin typeface="Arial"/>
              <a:cs typeface="Arial"/>
            </a:endParaRPr>
          </a:p>
        </c:rich>
      </c:tx>
      <c:layout>
        <c:manualLayout>
          <c:xMode val="edge"/>
          <c:yMode val="edge"/>
          <c:x val="0.229866186872075"/>
          <c:y val="4.6058421841634403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Sheet2!$J$2</c:f>
              <c:strCache>
                <c:ptCount val="1"/>
                <c:pt idx="0">
                  <c:v>OCI-R Scores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3400">
                    <a:latin typeface="Arial"/>
                    <a:cs typeface="Arial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Sheet2!$K$1:$L$1</c:f>
              <c:strCache>
                <c:ptCount val="2"/>
                <c:pt idx="0">
                  <c:v>Pre</c:v>
                </c:pt>
                <c:pt idx="1">
                  <c:v>One-Month Post</c:v>
                </c:pt>
              </c:strCache>
            </c:strRef>
          </c:cat>
          <c:val>
            <c:numRef>
              <c:f>Sheet2!$K$2:$L$2</c:f>
              <c:numCache>
                <c:formatCode>General</c:formatCode>
                <c:ptCount val="2"/>
                <c:pt idx="0">
                  <c:v>16.260000000000002</c:v>
                </c:pt>
                <c:pt idx="1">
                  <c:v>13.29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40"/>
        <c:axId val="34105216"/>
        <c:axId val="34108160"/>
      </c:barChart>
      <c:catAx>
        <c:axId val="3410521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3400">
                <a:latin typeface="Arial"/>
                <a:cs typeface="Arial"/>
              </a:defRPr>
            </a:pPr>
            <a:endParaRPr lang="en-US"/>
          </a:p>
        </c:txPr>
        <c:crossAx val="34108160"/>
        <c:crosses val="autoZero"/>
        <c:auto val="1"/>
        <c:lblAlgn val="ctr"/>
        <c:lblOffset val="100"/>
        <c:noMultiLvlLbl val="0"/>
      </c:catAx>
      <c:valAx>
        <c:axId val="34108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629DD1">
                  <a:shade val="95000"/>
                  <a:satMod val="105000"/>
                </a:srgbClr>
              </a:solidFill>
              <a:prstDash val="solid"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latin typeface="Arial"/>
                <a:cs typeface="Arial"/>
              </a:defRPr>
            </a:pPr>
            <a:endParaRPr lang="en-US"/>
          </a:p>
        </c:txPr>
        <c:crossAx val="34105216"/>
        <c:crosses val="autoZero"/>
        <c:crossBetween val="between"/>
      </c:valAx>
      <c:spPr>
        <a:solidFill>
          <a:sysClr val="window" lastClr="FFFFFF"/>
        </a:solidFill>
        <a:ln w="25400" cap="flat" cmpd="sng" algn="ctr">
          <a:solidFill>
            <a:srgbClr val="629DD1"/>
          </a:solidFill>
          <a:prstDash val="solid"/>
        </a:ln>
        <a:effectLst/>
      </c:spPr>
    </c:plotArea>
    <c:plotVisOnly val="1"/>
    <c:dispBlanksAs val="gap"/>
    <c:showDLblsOverMax val="0"/>
  </c:chart>
  <c:txPr>
    <a:bodyPr/>
    <a:lstStyle/>
    <a:p>
      <a:pPr>
        <a:defRPr sz="3600"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844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7960" y="0"/>
            <a:ext cx="402844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9880"/>
            <a:ext cx="402844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7960" y="6659880"/>
            <a:ext cx="402844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fld id="{7A9F352F-884D-4E65-8C9D-3683A2FEAB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1365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844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6347" y="0"/>
            <a:ext cx="402844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048FA7EB-A17B-4D5F-AF56-93F7FBEC535D}" type="datetime1">
              <a:rPr lang="en-US"/>
              <a:pPr/>
              <a:t>6/25/2014</a:t>
            </a:fld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03500" y="525463"/>
            <a:ext cx="40894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9640" y="3329940"/>
            <a:ext cx="7437120" cy="3154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8258"/>
            <a:ext cx="402844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6347" y="6658258"/>
            <a:ext cx="402844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3E8CDEFD-1187-4C88-B96D-D604CD15B6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5310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5570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Calibri" charset="0"/>
        <a:ea typeface="ＭＳ Ｐゴシック" charset="-128"/>
        <a:cs typeface="+mn-cs"/>
      </a:defRPr>
    </a:lvl1pPr>
    <a:lvl2pPr marL="455570" algn="l" defTabSz="455570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Calibri" charset="0"/>
        <a:ea typeface="ＭＳ Ｐゴシック" charset="-128"/>
        <a:cs typeface="+mn-cs"/>
      </a:defRPr>
    </a:lvl2pPr>
    <a:lvl3pPr marL="912722" algn="l" defTabSz="455570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Calibri" charset="0"/>
        <a:ea typeface="ＭＳ Ｐゴシック" charset="-128"/>
        <a:cs typeface="+mn-cs"/>
      </a:defRPr>
    </a:lvl3pPr>
    <a:lvl4pPr marL="1369874" algn="l" defTabSz="455570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Calibri" charset="0"/>
        <a:ea typeface="ＭＳ Ｐゴシック" charset="-128"/>
        <a:cs typeface="+mn-cs"/>
      </a:defRPr>
    </a:lvl4pPr>
    <a:lvl5pPr marL="1827032" algn="l" defTabSz="455570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Calibri" charset="0"/>
        <a:ea typeface="ＭＳ Ｐゴシック" charset="-128"/>
        <a:cs typeface="+mn-cs"/>
      </a:defRPr>
    </a:lvl5pPr>
    <a:lvl6pPr marL="2285041" algn="l" defTabSz="91402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742051" algn="l" defTabSz="91402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199056" algn="l" defTabSz="91402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656066" algn="l" defTabSz="91402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03500" y="525463"/>
            <a:ext cx="4089400" cy="2628900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Calibri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480" y="10226042"/>
            <a:ext cx="4352544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960" y="18653760"/>
            <a:ext cx="3584448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86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73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1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6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03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4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438E9-C3F6-4160-8476-D4D21249C2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859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4F365-2E84-4270-BC4B-D1903659FA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775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124640" y="1318270"/>
            <a:ext cx="11521440" cy="280873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60320" y="1318270"/>
            <a:ext cx="33710880" cy="280873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EE3B1-F150-4B7D-AAD3-501AC24B69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024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7CAE-14AF-4A21-A494-2C4C5DD6EB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009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3" y="21153122"/>
            <a:ext cx="43525440" cy="6537960"/>
          </a:xfrm>
        </p:spPr>
        <p:txBody>
          <a:bodyPr anchor="t"/>
          <a:lstStyle>
            <a:lvl1pPr algn="l">
              <a:defRPr sz="19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3" y="13952229"/>
            <a:ext cx="43525440" cy="720089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9434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438868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3pPr>
            <a:lvl4pPr marL="6583025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4pPr>
            <a:lvl5pPr marL="8777365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5pPr>
            <a:lvl6pPr marL="1097171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6pPr>
            <a:lvl7pPr marL="13166049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7pPr>
            <a:lvl8pPr marL="15360389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8pPr>
            <a:lvl9pPr marL="17554729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81118-B5FE-4CAD-9213-E4A357C3A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400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60320" y="7680967"/>
            <a:ext cx="22616160" cy="21724622"/>
          </a:xfrm>
        </p:spPr>
        <p:txBody>
          <a:bodyPr/>
          <a:lstStyle>
            <a:lvl1pPr>
              <a:defRPr sz="13100"/>
            </a:lvl1pPr>
            <a:lvl2pPr>
              <a:defRPr sz="11600"/>
            </a:lvl2pPr>
            <a:lvl3pPr>
              <a:defRPr sz="950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29920" y="7680967"/>
            <a:ext cx="22616160" cy="21724622"/>
          </a:xfrm>
        </p:spPr>
        <p:txBody>
          <a:bodyPr/>
          <a:lstStyle>
            <a:lvl1pPr>
              <a:defRPr sz="13100"/>
            </a:lvl1pPr>
            <a:lvl2pPr>
              <a:defRPr sz="11600"/>
            </a:lvl2pPr>
            <a:lvl3pPr>
              <a:defRPr sz="950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A48D3-BCE3-4806-B155-7B15DC536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587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0" y="7368542"/>
            <a:ext cx="22625053" cy="3070858"/>
          </a:xfrm>
        </p:spPr>
        <p:txBody>
          <a:bodyPr anchor="b"/>
          <a:lstStyle>
            <a:lvl1pPr marL="0" indent="0">
              <a:buNone/>
              <a:defRPr sz="11600" b="1"/>
            </a:lvl1pPr>
            <a:lvl2pPr marL="2194340" indent="0">
              <a:buNone/>
              <a:defRPr sz="9500" b="1"/>
            </a:lvl2pPr>
            <a:lvl3pPr marL="4388685" indent="0">
              <a:buNone/>
              <a:defRPr sz="8400" b="1"/>
            </a:lvl3pPr>
            <a:lvl4pPr marL="6583025" indent="0">
              <a:buNone/>
              <a:defRPr sz="7900" b="1"/>
            </a:lvl4pPr>
            <a:lvl5pPr marL="8777365" indent="0">
              <a:buNone/>
              <a:defRPr sz="7900" b="1"/>
            </a:lvl5pPr>
            <a:lvl6pPr marL="10971710" indent="0">
              <a:buNone/>
              <a:defRPr sz="7900" b="1"/>
            </a:lvl6pPr>
            <a:lvl7pPr marL="13166049" indent="0">
              <a:buNone/>
              <a:defRPr sz="7900" b="1"/>
            </a:lvl7pPr>
            <a:lvl8pPr marL="15360389" indent="0">
              <a:buNone/>
              <a:defRPr sz="7900" b="1"/>
            </a:lvl8pPr>
            <a:lvl9pPr marL="17554729" indent="0">
              <a:buNone/>
              <a:defRPr sz="7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320" y="10439400"/>
            <a:ext cx="22625053" cy="18966182"/>
          </a:xfrm>
        </p:spPr>
        <p:txBody>
          <a:bodyPr/>
          <a:lstStyle>
            <a:lvl1pPr>
              <a:defRPr sz="11600"/>
            </a:lvl1pPr>
            <a:lvl2pPr>
              <a:defRPr sz="9500"/>
            </a:lvl2pPr>
            <a:lvl3pPr>
              <a:defRPr sz="8400"/>
            </a:lvl3pPr>
            <a:lvl4pPr>
              <a:defRPr sz="7900"/>
            </a:lvl4pPr>
            <a:lvl5pPr>
              <a:defRPr sz="7900"/>
            </a:lvl5pPr>
            <a:lvl6pPr>
              <a:defRPr sz="7900"/>
            </a:lvl6pPr>
            <a:lvl7pPr>
              <a:defRPr sz="7900"/>
            </a:lvl7pPr>
            <a:lvl8pPr>
              <a:defRPr sz="7900"/>
            </a:lvl8pPr>
            <a:lvl9pPr>
              <a:defRPr sz="7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143" y="7368542"/>
            <a:ext cx="22633940" cy="3070858"/>
          </a:xfrm>
        </p:spPr>
        <p:txBody>
          <a:bodyPr anchor="b"/>
          <a:lstStyle>
            <a:lvl1pPr marL="0" indent="0">
              <a:buNone/>
              <a:defRPr sz="11600" b="1"/>
            </a:lvl1pPr>
            <a:lvl2pPr marL="2194340" indent="0">
              <a:buNone/>
              <a:defRPr sz="9500" b="1"/>
            </a:lvl2pPr>
            <a:lvl3pPr marL="4388685" indent="0">
              <a:buNone/>
              <a:defRPr sz="8400" b="1"/>
            </a:lvl3pPr>
            <a:lvl4pPr marL="6583025" indent="0">
              <a:buNone/>
              <a:defRPr sz="7900" b="1"/>
            </a:lvl4pPr>
            <a:lvl5pPr marL="8777365" indent="0">
              <a:buNone/>
              <a:defRPr sz="7900" b="1"/>
            </a:lvl5pPr>
            <a:lvl6pPr marL="10971710" indent="0">
              <a:buNone/>
              <a:defRPr sz="7900" b="1"/>
            </a:lvl6pPr>
            <a:lvl7pPr marL="13166049" indent="0">
              <a:buNone/>
              <a:defRPr sz="7900" b="1"/>
            </a:lvl7pPr>
            <a:lvl8pPr marL="15360389" indent="0">
              <a:buNone/>
              <a:defRPr sz="7900" b="1"/>
            </a:lvl8pPr>
            <a:lvl9pPr marL="17554729" indent="0">
              <a:buNone/>
              <a:defRPr sz="7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143" y="10439400"/>
            <a:ext cx="22633940" cy="18966182"/>
          </a:xfrm>
        </p:spPr>
        <p:txBody>
          <a:bodyPr/>
          <a:lstStyle>
            <a:lvl1pPr>
              <a:defRPr sz="11600"/>
            </a:lvl1pPr>
            <a:lvl2pPr>
              <a:defRPr sz="9500"/>
            </a:lvl2pPr>
            <a:lvl3pPr>
              <a:defRPr sz="8400"/>
            </a:lvl3pPr>
            <a:lvl4pPr>
              <a:defRPr sz="7900"/>
            </a:lvl4pPr>
            <a:lvl5pPr>
              <a:defRPr sz="7900"/>
            </a:lvl5pPr>
            <a:lvl6pPr>
              <a:defRPr sz="7900"/>
            </a:lvl6pPr>
            <a:lvl7pPr>
              <a:defRPr sz="7900"/>
            </a:lvl7pPr>
            <a:lvl8pPr>
              <a:defRPr sz="7900"/>
            </a:lvl8pPr>
            <a:lvl9pPr>
              <a:defRPr sz="7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E1CAA-9A08-4358-938A-3BC203BD55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724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C4936-E8A1-46A2-8D59-50F6D6B1B2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721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AFF4E-F66D-474C-ADA5-A86EB3AC78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96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8" y="1310640"/>
            <a:ext cx="16846553" cy="5577840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20280" y="1310647"/>
            <a:ext cx="28625800" cy="28094942"/>
          </a:xfrm>
        </p:spPr>
        <p:txBody>
          <a:bodyPr/>
          <a:lstStyle>
            <a:lvl1pPr>
              <a:defRPr sz="15200"/>
            </a:lvl1pPr>
            <a:lvl2pPr>
              <a:defRPr sz="13100"/>
            </a:lvl2pPr>
            <a:lvl3pPr>
              <a:defRPr sz="116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8" y="6888487"/>
            <a:ext cx="16846553" cy="22517102"/>
          </a:xfrm>
        </p:spPr>
        <p:txBody>
          <a:bodyPr/>
          <a:lstStyle>
            <a:lvl1pPr marL="0" indent="0">
              <a:buNone/>
              <a:defRPr sz="6800"/>
            </a:lvl1pPr>
            <a:lvl2pPr marL="2194340" indent="0">
              <a:buNone/>
              <a:defRPr sz="5800"/>
            </a:lvl2pPr>
            <a:lvl3pPr marL="4388685" indent="0">
              <a:buNone/>
              <a:defRPr sz="4700"/>
            </a:lvl3pPr>
            <a:lvl4pPr marL="6583025" indent="0">
              <a:buNone/>
              <a:defRPr sz="4200"/>
            </a:lvl4pPr>
            <a:lvl5pPr marL="8777365" indent="0">
              <a:buNone/>
              <a:defRPr sz="4200"/>
            </a:lvl5pPr>
            <a:lvl6pPr marL="10971710" indent="0">
              <a:buNone/>
              <a:defRPr sz="4200"/>
            </a:lvl6pPr>
            <a:lvl7pPr marL="13166049" indent="0">
              <a:buNone/>
              <a:defRPr sz="4200"/>
            </a:lvl7pPr>
            <a:lvl8pPr marL="15360389" indent="0">
              <a:buNone/>
              <a:defRPr sz="4200"/>
            </a:lvl8pPr>
            <a:lvl9pPr marL="17554729" indent="0">
              <a:buNone/>
              <a:defRPr sz="4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3F01E-7148-4600-B55E-EF60818DB6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244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813" y="23042880"/>
            <a:ext cx="30723840" cy="2720342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813" y="2941320"/>
            <a:ext cx="30723840" cy="19751040"/>
          </a:xfrm>
        </p:spPr>
        <p:txBody>
          <a:bodyPr/>
          <a:lstStyle>
            <a:lvl1pPr marL="0" indent="0">
              <a:buNone/>
              <a:defRPr sz="15200"/>
            </a:lvl1pPr>
            <a:lvl2pPr marL="2194340" indent="0">
              <a:buNone/>
              <a:defRPr sz="13100"/>
            </a:lvl2pPr>
            <a:lvl3pPr marL="4388685" indent="0">
              <a:buNone/>
              <a:defRPr sz="11600"/>
            </a:lvl3pPr>
            <a:lvl4pPr marL="6583025" indent="0">
              <a:buNone/>
              <a:defRPr sz="9500"/>
            </a:lvl4pPr>
            <a:lvl5pPr marL="8777365" indent="0">
              <a:buNone/>
              <a:defRPr sz="9500"/>
            </a:lvl5pPr>
            <a:lvl6pPr marL="10971710" indent="0">
              <a:buNone/>
              <a:defRPr sz="9500"/>
            </a:lvl6pPr>
            <a:lvl7pPr marL="13166049" indent="0">
              <a:buNone/>
              <a:defRPr sz="9500"/>
            </a:lvl7pPr>
            <a:lvl8pPr marL="15360389" indent="0">
              <a:buNone/>
              <a:defRPr sz="9500"/>
            </a:lvl8pPr>
            <a:lvl9pPr marL="17554729" indent="0">
              <a:buNone/>
              <a:defRPr sz="9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813" y="25763222"/>
            <a:ext cx="30723840" cy="3863338"/>
          </a:xfrm>
        </p:spPr>
        <p:txBody>
          <a:bodyPr/>
          <a:lstStyle>
            <a:lvl1pPr marL="0" indent="0">
              <a:buNone/>
              <a:defRPr sz="6800"/>
            </a:lvl1pPr>
            <a:lvl2pPr marL="2194340" indent="0">
              <a:buNone/>
              <a:defRPr sz="5800"/>
            </a:lvl2pPr>
            <a:lvl3pPr marL="4388685" indent="0">
              <a:buNone/>
              <a:defRPr sz="4700"/>
            </a:lvl3pPr>
            <a:lvl4pPr marL="6583025" indent="0">
              <a:buNone/>
              <a:defRPr sz="4200"/>
            </a:lvl4pPr>
            <a:lvl5pPr marL="8777365" indent="0">
              <a:buNone/>
              <a:defRPr sz="4200"/>
            </a:lvl5pPr>
            <a:lvl6pPr marL="10971710" indent="0">
              <a:buNone/>
              <a:defRPr sz="4200"/>
            </a:lvl6pPr>
            <a:lvl7pPr marL="13166049" indent="0">
              <a:buNone/>
              <a:defRPr sz="4200"/>
            </a:lvl7pPr>
            <a:lvl8pPr marL="15360389" indent="0">
              <a:buNone/>
              <a:defRPr sz="4200"/>
            </a:lvl8pPr>
            <a:lvl9pPr marL="17554729" indent="0">
              <a:buNone/>
              <a:defRPr sz="4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2FA00-2338-4F26-ADC0-7ACD4A739B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0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60320" y="1318262"/>
            <a:ext cx="46085760" cy="5486400"/>
          </a:xfrm>
          <a:prstGeom prst="rect">
            <a:avLst/>
          </a:prstGeom>
        </p:spPr>
        <p:txBody>
          <a:bodyPr vert="horz" lIns="438868" tIns="219437" rIns="438868" bIns="21943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0" y="7680967"/>
            <a:ext cx="46085760" cy="21724622"/>
          </a:xfrm>
          <a:prstGeom prst="rect">
            <a:avLst/>
          </a:prstGeom>
        </p:spPr>
        <p:txBody>
          <a:bodyPr vert="horz" lIns="438868" tIns="219437" rIns="438868" bIns="21943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60320" y="30510482"/>
            <a:ext cx="11948160" cy="1752600"/>
          </a:xfrm>
          <a:prstGeom prst="rect">
            <a:avLst/>
          </a:prstGeom>
        </p:spPr>
        <p:txBody>
          <a:bodyPr vert="horz" lIns="438868" tIns="219437" rIns="438868" bIns="219437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95520" y="30510482"/>
            <a:ext cx="16215360" cy="1752600"/>
          </a:xfrm>
          <a:prstGeom prst="rect">
            <a:avLst/>
          </a:prstGeom>
        </p:spPr>
        <p:txBody>
          <a:bodyPr vert="horz" lIns="438868" tIns="219437" rIns="438868" bIns="219437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697920" y="30510482"/>
            <a:ext cx="11948160" cy="1752600"/>
          </a:xfrm>
          <a:prstGeom prst="rect">
            <a:avLst/>
          </a:prstGeom>
        </p:spPr>
        <p:txBody>
          <a:bodyPr vert="horz" lIns="438868" tIns="219437" rIns="438868" bIns="219437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C912A-BF34-46EF-A768-243E761A62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436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txStyles>
    <p:titleStyle>
      <a:lvl1pPr algn="ctr" defTabSz="4388685" rtl="0" eaLnBrk="1" latinLnBrk="0" hangingPunct="1">
        <a:spcBef>
          <a:spcPct val="0"/>
        </a:spcBef>
        <a:buNone/>
        <a:defRPr sz="21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756" indent="-1645756" algn="l" defTabSz="4388685" rtl="0" eaLnBrk="1" latinLnBrk="0" hangingPunct="1">
        <a:spcBef>
          <a:spcPct val="20000"/>
        </a:spcBef>
        <a:buFont typeface="Arial" panose="020B0604020202020204" pitchFamily="34" charset="0"/>
        <a:buChar char="•"/>
        <a:defRPr sz="152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807" indent="-1371462" algn="l" defTabSz="4388685" rtl="0" eaLnBrk="1" latinLnBrk="0" hangingPunct="1">
        <a:spcBef>
          <a:spcPct val="20000"/>
        </a:spcBef>
        <a:buFont typeface="Arial" panose="020B0604020202020204" pitchFamily="34" charset="0"/>
        <a:buChar char="–"/>
        <a:defRPr sz="13100" kern="1200">
          <a:solidFill>
            <a:schemeClr val="tx1"/>
          </a:solidFill>
          <a:latin typeface="+mn-lt"/>
          <a:ea typeface="+mn-ea"/>
          <a:cs typeface="+mn-cs"/>
        </a:defRPr>
      </a:lvl2pPr>
      <a:lvl3pPr marL="5485852" indent="-1097173" algn="l" defTabSz="438868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197" indent="-1097173" algn="l" defTabSz="4388685" rtl="0" eaLnBrk="1" latinLnBrk="0" hangingPunct="1">
        <a:spcBef>
          <a:spcPct val="20000"/>
        </a:spcBef>
        <a:buFont typeface="Arial" panose="020B0604020202020204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874537" indent="-1097173" algn="l" defTabSz="4388685" rtl="0" eaLnBrk="1" latinLnBrk="0" hangingPunct="1">
        <a:spcBef>
          <a:spcPct val="20000"/>
        </a:spcBef>
        <a:buFont typeface="Arial" panose="020B0604020202020204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8877" indent="-1097173" algn="l" defTabSz="4388685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222" indent="-1097173" algn="l" defTabSz="4388685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7562" indent="-1097173" algn="l" defTabSz="4388685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1902" indent="-1097173" algn="l" defTabSz="4388685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685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340" algn="l" defTabSz="4388685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685" algn="l" defTabSz="4388685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025" algn="l" defTabSz="4388685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365" algn="l" defTabSz="4388685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1710" algn="l" defTabSz="4388685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049" algn="l" defTabSz="4388685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0389" algn="l" defTabSz="4388685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4729" algn="l" defTabSz="4388685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24"/>
          <p:cNvSpPr>
            <a:spLocks noChangeArrowheads="1"/>
          </p:cNvSpPr>
          <p:nvPr/>
        </p:nvSpPr>
        <p:spPr bwMode="auto">
          <a:xfrm>
            <a:off x="513067" y="19633906"/>
            <a:ext cx="14597895" cy="1387579"/>
          </a:xfrm>
          <a:prstGeom prst="rect">
            <a:avLst/>
          </a:prstGeom>
          <a:solidFill>
            <a:schemeClr val="accent1">
              <a:alpha val="49019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00" tIns="45695" rIns="91400" bIns="45695"/>
          <a:lstStyle/>
          <a:p>
            <a:pPr eaLnBrk="0" hangingPunct="0"/>
            <a:endParaRPr lang="en-US"/>
          </a:p>
        </p:txBody>
      </p:sp>
      <p:sp>
        <p:nvSpPr>
          <p:cNvPr id="33" name="Rectangle 24"/>
          <p:cNvSpPr>
            <a:spLocks noChangeArrowheads="1"/>
          </p:cNvSpPr>
          <p:nvPr/>
        </p:nvSpPr>
        <p:spPr bwMode="auto">
          <a:xfrm>
            <a:off x="15424152" y="5538646"/>
            <a:ext cx="18865847" cy="1409853"/>
          </a:xfrm>
          <a:prstGeom prst="rect">
            <a:avLst/>
          </a:prstGeom>
          <a:solidFill>
            <a:schemeClr val="accent1">
              <a:alpha val="49019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00" tIns="45695" rIns="91400" bIns="45695"/>
          <a:lstStyle/>
          <a:p>
            <a:pPr eaLnBrk="0" hangingPunct="0"/>
            <a:endParaRPr lang="en-US"/>
          </a:p>
        </p:txBody>
      </p:sp>
      <p:sp>
        <p:nvSpPr>
          <p:cNvPr id="3093" name="Rectangle 24"/>
          <p:cNvSpPr>
            <a:spLocks noChangeArrowheads="1"/>
          </p:cNvSpPr>
          <p:nvPr/>
        </p:nvSpPr>
        <p:spPr bwMode="auto">
          <a:xfrm>
            <a:off x="471529" y="5538646"/>
            <a:ext cx="14515530" cy="1387579"/>
          </a:xfrm>
          <a:prstGeom prst="rect">
            <a:avLst/>
          </a:prstGeom>
          <a:solidFill>
            <a:schemeClr val="accent1">
              <a:alpha val="49019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00" tIns="45695" rIns="91400" bIns="45695"/>
          <a:lstStyle/>
          <a:p>
            <a:pPr eaLnBrk="0" hangingPunct="0"/>
            <a:endParaRPr lang="en-US"/>
          </a:p>
        </p:txBody>
      </p:sp>
      <p:sp>
        <p:nvSpPr>
          <p:cNvPr id="3074" name="Text Box 67"/>
          <p:cNvSpPr txBox="1">
            <a:spLocks noChangeArrowheads="1"/>
          </p:cNvSpPr>
          <p:nvPr/>
        </p:nvSpPr>
        <p:spPr bwMode="auto">
          <a:xfrm>
            <a:off x="15468603" y="8815394"/>
            <a:ext cx="16668753" cy="535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9" tIns="45689" rIns="91389" bIns="45689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3200"/>
              <a:t> </a:t>
            </a:r>
          </a:p>
        </p:txBody>
      </p:sp>
      <p:sp>
        <p:nvSpPr>
          <p:cNvPr id="3075" name="Text Box 10"/>
          <p:cNvSpPr txBox="1">
            <a:spLocks noChangeArrowheads="1"/>
          </p:cNvSpPr>
          <p:nvPr/>
        </p:nvSpPr>
        <p:spPr bwMode="auto">
          <a:xfrm>
            <a:off x="2989162" y="3395186"/>
            <a:ext cx="47011893" cy="1661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89" tIns="45689" rIns="91389" bIns="45689">
            <a:spAutoFit/>
          </a:bodyPr>
          <a:lstStyle/>
          <a:p>
            <a:pPr algn="ctr"/>
            <a:r>
              <a:rPr lang="en-US" sz="6000" dirty="0" smtClean="0"/>
              <a:t>Michelle L. Miller, B.A., Emily B. Kroska, B.A., Rosaura Orengo-Aguayo, M.A., &amp; James Marchman, PhD</a:t>
            </a:r>
          </a:p>
          <a:p>
            <a:pPr algn="ctr"/>
            <a:r>
              <a:rPr lang="en-US" sz="4200" dirty="0" smtClean="0"/>
              <a:t>University of Iowa, Department of Psychology </a:t>
            </a:r>
            <a:endParaRPr lang="en-US" sz="4200" dirty="0"/>
          </a:p>
        </p:txBody>
      </p:sp>
      <p:sp>
        <p:nvSpPr>
          <p:cNvPr id="3078" name="Text Box 55"/>
          <p:cNvSpPr txBox="1">
            <a:spLocks noChangeArrowheads="1"/>
          </p:cNvSpPr>
          <p:nvPr/>
        </p:nvSpPr>
        <p:spPr bwMode="auto">
          <a:xfrm>
            <a:off x="5817528" y="1139562"/>
            <a:ext cx="41029705" cy="230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89" tIns="45689" rIns="91389" bIns="45689">
            <a:spAutoFit/>
          </a:bodyPr>
          <a:lstStyle/>
          <a:p>
            <a:pPr algn="ctr"/>
            <a:r>
              <a:rPr lang="en-US" sz="7200" b="1" dirty="0"/>
              <a:t>An Intensive Acceptance and Commitment Therapy Intervention’s Effect on Obsessive Compulsive </a:t>
            </a:r>
            <a:r>
              <a:rPr lang="en-US" sz="7200" b="1" dirty="0" smtClean="0"/>
              <a:t>Symptomatology </a:t>
            </a:r>
            <a:r>
              <a:rPr lang="en-US" sz="7200" b="1" dirty="0"/>
              <a:t>in At-Risk </a:t>
            </a:r>
            <a:r>
              <a:rPr lang="en-US" sz="7200" b="1" dirty="0" smtClean="0"/>
              <a:t>Adolescents</a:t>
            </a:r>
            <a:endParaRPr lang="en-US" sz="7200" b="1" dirty="0"/>
          </a:p>
        </p:txBody>
      </p:sp>
      <p:sp>
        <p:nvSpPr>
          <p:cNvPr id="3082" name="Text Box 81"/>
          <p:cNvSpPr txBox="1">
            <a:spLocks noChangeArrowheads="1"/>
          </p:cNvSpPr>
          <p:nvPr/>
        </p:nvSpPr>
        <p:spPr bwMode="auto">
          <a:xfrm>
            <a:off x="471529" y="5724430"/>
            <a:ext cx="14515531" cy="1107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89" tIns="45689" rIns="91389" bIns="45689">
            <a:spAutoFit/>
          </a:bodyPr>
          <a:lstStyle/>
          <a:p>
            <a:pPr algn="ctr"/>
            <a:r>
              <a:rPr lang="en-US" sz="6600" b="1" dirty="0">
                <a:latin typeface="Calibri" panose="020F0502020204030204" pitchFamily="34" charset="0"/>
              </a:rPr>
              <a:t>Background </a:t>
            </a:r>
          </a:p>
        </p:txBody>
      </p:sp>
      <p:sp>
        <p:nvSpPr>
          <p:cNvPr id="3085" name="Text Box 306"/>
          <p:cNvSpPr txBox="1">
            <a:spLocks noChangeArrowheads="1"/>
          </p:cNvSpPr>
          <p:nvPr/>
        </p:nvSpPr>
        <p:spPr bwMode="auto">
          <a:xfrm>
            <a:off x="20146963" y="5736286"/>
            <a:ext cx="8289926" cy="984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89" tIns="45689" rIns="91389" bIns="45689">
            <a:spAutoFit/>
          </a:bodyPr>
          <a:lstStyle/>
          <a:p>
            <a:pPr algn="ctr"/>
            <a:r>
              <a:rPr lang="en-US" sz="5800" b="1" dirty="0"/>
              <a:t>Results</a:t>
            </a:r>
          </a:p>
        </p:txBody>
      </p:sp>
      <p:sp>
        <p:nvSpPr>
          <p:cNvPr id="3117" name="Rectangle 45"/>
          <p:cNvSpPr>
            <a:spLocks noChangeArrowheads="1"/>
          </p:cNvSpPr>
          <p:nvPr/>
        </p:nvSpPr>
        <p:spPr bwMode="auto">
          <a:xfrm>
            <a:off x="0" y="59327"/>
            <a:ext cx="184712" cy="338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1" tIns="45716" rIns="91431" bIns="45716" numCol="1" anchor="ctr" anchorCtr="0" compatLnSpc="1">
            <a:prstTxWarp prst="textNoShape">
              <a:avLst/>
            </a:prstTxWarp>
            <a:spAutoFit/>
          </a:bodyPr>
          <a:lstStyle/>
          <a:p>
            <a:pPr defTabSz="914310" eaLnBrk="0" hangingPunct="0"/>
            <a:endParaRPr lang="en-US" sz="1600">
              <a:latin typeface="Arial" pitchFamily="34" charset="0"/>
            </a:endParaRPr>
          </a:p>
        </p:txBody>
      </p:sp>
      <p:sp>
        <p:nvSpPr>
          <p:cNvPr id="30" name="Text Box 247"/>
          <p:cNvSpPr txBox="1">
            <a:spLocks noChangeArrowheads="1"/>
          </p:cNvSpPr>
          <p:nvPr/>
        </p:nvSpPr>
        <p:spPr bwMode="auto">
          <a:xfrm>
            <a:off x="896567" y="19788921"/>
            <a:ext cx="14081390" cy="101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89" tIns="45689" rIns="91389" bIns="45689">
            <a:spAutoFit/>
          </a:bodyPr>
          <a:lstStyle/>
          <a:p>
            <a:pPr algn="ctr"/>
            <a:r>
              <a:rPr lang="en-US" sz="6000" b="1" dirty="0">
                <a:latin typeface="Calibri" panose="020F0502020204030204" pitchFamily="34" charset="0"/>
              </a:rPr>
              <a:t>Objectives &amp; Hypotheses </a:t>
            </a:r>
          </a:p>
        </p:txBody>
      </p:sp>
      <p:sp>
        <p:nvSpPr>
          <p:cNvPr id="41" name="Rectangle 24"/>
          <p:cNvSpPr>
            <a:spLocks noChangeArrowheads="1"/>
          </p:cNvSpPr>
          <p:nvPr/>
        </p:nvSpPr>
        <p:spPr bwMode="auto">
          <a:xfrm>
            <a:off x="34625623" y="18069295"/>
            <a:ext cx="16245088" cy="1405733"/>
          </a:xfrm>
          <a:prstGeom prst="rect">
            <a:avLst/>
          </a:prstGeom>
          <a:solidFill>
            <a:schemeClr val="accent1">
              <a:alpha val="49019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00" tIns="45695" rIns="91400" bIns="45695"/>
          <a:lstStyle/>
          <a:p>
            <a:pPr eaLnBrk="0" hangingPunct="0"/>
            <a:endParaRPr lang="en-US"/>
          </a:p>
        </p:txBody>
      </p:sp>
      <p:sp>
        <p:nvSpPr>
          <p:cNvPr id="45" name="Text Box 69"/>
          <p:cNvSpPr txBox="1">
            <a:spLocks noChangeArrowheads="1"/>
          </p:cNvSpPr>
          <p:nvPr/>
        </p:nvSpPr>
        <p:spPr bwMode="auto">
          <a:xfrm>
            <a:off x="36898466" y="18248209"/>
            <a:ext cx="11645900" cy="984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89" tIns="45689" rIns="91389" bIns="45689">
            <a:spAutoFit/>
          </a:bodyPr>
          <a:lstStyle/>
          <a:p>
            <a:pPr algn="ctr"/>
            <a:r>
              <a:rPr lang="en-US" sz="5800" b="1" dirty="0"/>
              <a:t>Conclusions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14413" y="7369081"/>
            <a:ext cx="14472646" cy="11695503"/>
          </a:xfrm>
          <a:prstGeom prst="rect">
            <a:avLst/>
          </a:prstGeom>
          <a:noFill/>
        </p:spPr>
        <p:txBody>
          <a:bodyPr wrap="square" lIns="91431" tIns="45716" rIns="91431" bIns="45716" rtlCol="0">
            <a:spAutoFit/>
          </a:bodyPr>
          <a:lstStyle/>
          <a:p>
            <a:pPr marL="571500" indent="-5715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Obsessive Compulsive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isorder (OCD) is an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anxiety disorder characterized by presence of obsessions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and/or compulsions that are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time-consuming, cause significant distress,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and can impair multiple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areas of functioning.  </a:t>
            </a: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The lifetime prevalence of OCD in the general population worldwide is approximately 2–3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%.</a:t>
            </a:r>
          </a:p>
          <a:p>
            <a:pPr marL="571500" indent="-5715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prevalence of OCD in adolescents has been found to be 3% with subclinical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OCD (OC)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symptoms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estimated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at 19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%.</a:t>
            </a:r>
          </a:p>
          <a:p>
            <a:pPr marL="571500" indent="-5715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600" dirty="0"/>
              <a:t>A large majority (80%) of adult OCD cases have been found to have developed during childhood or adolescence</a:t>
            </a:r>
            <a:r>
              <a:rPr lang="en-US" sz="3600" dirty="0" smtClean="0"/>
              <a:t>.</a:t>
            </a: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spcAft>
                <a:spcPts val="1200"/>
              </a:spcAft>
              <a:buFont typeface="Wingdings" charset="2"/>
              <a:buChar char="§"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Acceptance and Commitment Therapy (ACT) has been shown to be effective in treating OCD across several studies. </a:t>
            </a:r>
          </a:p>
          <a:p>
            <a:pPr marL="571500" indent="-571500">
              <a:spcAft>
                <a:spcPts val="1200"/>
              </a:spcAft>
              <a:buFont typeface="Wingdings" charset="2"/>
              <a:buChar char="§"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Prevention research is a necessary next step in the ACT literature, given its success in treating a wide variety of disorders. </a:t>
            </a:r>
          </a:p>
          <a:p>
            <a:pPr marL="571500" indent="-571500">
              <a:spcAft>
                <a:spcPts val="1200"/>
              </a:spcAft>
              <a:buFont typeface="Wingdings" charset="2"/>
              <a:buChar char="§"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The present study seeks to increase mindfulness and acceptance skills, as well as to clarify valued life directions, in an at-risk sample, before symptoms present and interfere with quality of life. </a:t>
            </a:r>
          </a:p>
          <a:p>
            <a:pPr marL="571500" indent="-571500">
              <a:spcAft>
                <a:spcPts val="1200"/>
              </a:spcAft>
              <a:buFont typeface="Wingdings" charset="2"/>
              <a:buChar char="§"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The goal of ACT treatment is not symptom reduction, but an increased ability to live a rich, meaningful life. </a:t>
            </a:r>
          </a:p>
        </p:txBody>
      </p:sp>
      <p:sp>
        <p:nvSpPr>
          <p:cNvPr id="32" name="Rectangle 24"/>
          <p:cNvSpPr>
            <a:spLocks noChangeArrowheads="1"/>
          </p:cNvSpPr>
          <p:nvPr/>
        </p:nvSpPr>
        <p:spPr bwMode="auto">
          <a:xfrm>
            <a:off x="34598872" y="5509245"/>
            <a:ext cx="16245088" cy="1409853"/>
          </a:xfrm>
          <a:prstGeom prst="rect">
            <a:avLst/>
          </a:prstGeom>
          <a:solidFill>
            <a:schemeClr val="accent1">
              <a:alpha val="49019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00" tIns="45695" rIns="91400" bIns="45695"/>
          <a:lstStyle/>
          <a:p>
            <a:pPr eaLnBrk="0" hangingPunct="0"/>
            <a:endParaRPr lang="en-US"/>
          </a:p>
        </p:txBody>
      </p:sp>
      <p:sp>
        <p:nvSpPr>
          <p:cNvPr id="35" name="Text Box 306"/>
          <p:cNvSpPr txBox="1">
            <a:spLocks noChangeArrowheads="1"/>
          </p:cNvSpPr>
          <p:nvPr/>
        </p:nvSpPr>
        <p:spPr bwMode="auto">
          <a:xfrm>
            <a:off x="38168659" y="5721761"/>
            <a:ext cx="8289926" cy="984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89" tIns="45689" rIns="91389" bIns="45689">
            <a:spAutoFit/>
          </a:bodyPr>
          <a:lstStyle/>
          <a:p>
            <a:pPr algn="ctr"/>
            <a:r>
              <a:rPr lang="en-US" sz="5800" b="1" dirty="0" smtClean="0"/>
              <a:t>Methods</a:t>
            </a:r>
            <a:endParaRPr lang="en-US" sz="5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4738146" y="15073571"/>
            <a:ext cx="10269279" cy="249299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400" b="1" dirty="0" smtClean="0">
                <a:latin typeface="Arial"/>
                <a:cs typeface="Arial"/>
              </a:rPr>
              <a:t>Measures:</a:t>
            </a:r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400" dirty="0" smtClean="0">
                <a:latin typeface="Arial"/>
                <a:cs typeface="Arial"/>
              </a:rPr>
              <a:t>Obsessive-Compulsive Inventory-Revised</a:t>
            </a:r>
            <a:endParaRPr lang="en-US" sz="3400" dirty="0">
              <a:latin typeface="Arial"/>
              <a:cs typeface="Arial"/>
            </a:endParaRPr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400" dirty="0" smtClean="0">
                <a:latin typeface="Arial"/>
                <a:cs typeface="Arial"/>
              </a:rPr>
              <a:t>Child Adolescent Mindfulness Measure</a:t>
            </a:r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400" dirty="0" smtClean="0">
                <a:latin typeface="Arial"/>
                <a:cs typeface="Arial"/>
              </a:rPr>
              <a:t>Acceptance and Fusion Questionnaire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332407" y="7465895"/>
            <a:ext cx="5400422" cy="101566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US" sz="3400" b="1" dirty="0" smtClean="0">
                <a:latin typeface="Arial"/>
                <a:cs typeface="Arial"/>
              </a:rPr>
              <a:t>Demographics:</a:t>
            </a:r>
          </a:p>
          <a:p>
            <a:pPr marL="457200" indent="-457200">
              <a:spcAft>
                <a:spcPts val="1200"/>
              </a:spcAft>
              <a:buFont typeface="Arial"/>
              <a:buChar char="•"/>
            </a:pPr>
            <a:r>
              <a:rPr lang="en-US" sz="3400" dirty="0" smtClean="0">
                <a:latin typeface="Arial"/>
                <a:cs typeface="Arial"/>
              </a:rPr>
              <a:t>Age: </a:t>
            </a:r>
            <a:r>
              <a:rPr lang="en-US" sz="3400" i="1" dirty="0" smtClean="0">
                <a:latin typeface="Arial"/>
                <a:cs typeface="Arial"/>
              </a:rPr>
              <a:t>M</a:t>
            </a:r>
            <a:r>
              <a:rPr lang="en-US" sz="3400" dirty="0" smtClean="0">
                <a:latin typeface="Arial"/>
                <a:cs typeface="Arial"/>
              </a:rPr>
              <a:t> = 16.34 (SD=1)</a:t>
            </a:r>
          </a:p>
          <a:p>
            <a:pPr marL="457200" indent="-457200">
              <a:spcAft>
                <a:spcPts val="1200"/>
              </a:spcAft>
              <a:buFont typeface="Arial"/>
              <a:buChar char="•"/>
            </a:pPr>
            <a:r>
              <a:rPr lang="en-US" sz="3400" dirty="0" smtClean="0">
                <a:latin typeface="Arial"/>
                <a:cs typeface="Arial"/>
              </a:rPr>
              <a:t>Gender: 32 F, 21 M</a:t>
            </a:r>
          </a:p>
          <a:p>
            <a:pPr marL="457200" indent="-457200">
              <a:spcAft>
                <a:spcPts val="1200"/>
              </a:spcAft>
              <a:buFont typeface="Arial"/>
              <a:buChar char="•"/>
            </a:pPr>
            <a:r>
              <a:rPr lang="en-US" sz="3400" dirty="0" smtClean="0">
                <a:latin typeface="Arial"/>
                <a:cs typeface="Arial"/>
              </a:rPr>
              <a:t>Racial Distribution:</a:t>
            </a:r>
          </a:p>
          <a:p>
            <a:pPr marL="912770" lvl="1" indent="-457200">
              <a:spcAft>
                <a:spcPts val="1200"/>
              </a:spcAft>
              <a:buFont typeface="Arial"/>
              <a:buChar char="•"/>
            </a:pPr>
            <a:r>
              <a:rPr lang="en-US" sz="3400" dirty="0">
                <a:latin typeface="Arial"/>
                <a:cs typeface="Arial"/>
              </a:rPr>
              <a:t>Caucasian: 18</a:t>
            </a:r>
          </a:p>
          <a:p>
            <a:pPr marL="912770" lvl="1" indent="-457200">
              <a:spcAft>
                <a:spcPts val="1200"/>
              </a:spcAft>
              <a:buFont typeface="Arial"/>
              <a:buChar char="•"/>
            </a:pPr>
            <a:r>
              <a:rPr lang="en-US" sz="3400" dirty="0">
                <a:latin typeface="Arial"/>
                <a:cs typeface="Arial"/>
              </a:rPr>
              <a:t>African-American: 22</a:t>
            </a:r>
          </a:p>
          <a:p>
            <a:pPr marL="912770" lvl="1" indent="-457200">
              <a:spcAft>
                <a:spcPts val="1200"/>
              </a:spcAft>
              <a:buFont typeface="Arial"/>
              <a:buChar char="•"/>
            </a:pPr>
            <a:r>
              <a:rPr lang="en-US" sz="3400" dirty="0">
                <a:latin typeface="Arial"/>
                <a:cs typeface="Arial"/>
              </a:rPr>
              <a:t>Other: </a:t>
            </a:r>
            <a:r>
              <a:rPr lang="en-US" sz="3400" dirty="0" smtClean="0">
                <a:latin typeface="Arial"/>
                <a:cs typeface="Arial"/>
              </a:rPr>
              <a:t>7 </a:t>
            </a:r>
          </a:p>
          <a:p>
            <a:pPr marL="457200" indent="-457200">
              <a:spcAft>
                <a:spcPts val="1200"/>
              </a:spcAft>
              <a:buFont typeface="Arial"/>
              <a:buChar char="•"/>
            </a:pPr>
            <a:r>
              <a:rPr lang="en-US" sz="3400" dirty="0" smtClean="0">
                <a:latin typeface="Arial"/>
                <a:cs typeface="Arial"/>
              </a:rPr>
              <a:t>Sexual Orientation:</a:t>
            </a:r>
          </a:p>
          <a:p>
            <a:pPr marL="912770" lvl="1" indent="-457200">
              <a:spcAft>
                <a:spcPts val="1200"/>
              </a:spcAft>
              <a:buFont typeface="Arial"/>
              <a:buChar char="•"/>
            </a:pPr>
            <a:r>
              <a:rPr lang="en-US" sz="3400" dirty="0" smtClean="0">
                <a:latin typeface="Arial"/>
                <a:cs typeface="Arial"/>
              </a:rPr>
              <a:t>Heterosexual: 70.59%</a:t>
            </a:r>
          </a:p>
          <a:p>
            <a:pPr marL="912770" lvl="1" indent="-457200">
              <a:spcAft>
                <a:spcPts val="1200"/>
              </a:spcAft>
              <a:buFont typeface="Arial"/>
              <a:buChar char="•"/>
            </a:pPr>
            <a:r>
              <a:rPr lang="en-US" sz="3400" dirty="0" smtClean="0">
                <a:latin typeface="Arial"/>
                <a:cs typeface="Arial"/>
              </a:rPr>
              <a:t>Homosexual, Bisexual, Transgender: 29.41%</a:t>
            </a:r>
          </a:p>
          <a:p>
            <a:pPr marL="457200" indent="-457200">
              <a:spcAft>
                <a:spcPts val="1200"/>
              </a:spcAft>
              <a:buFont typeface="Arial"/>
              <a:buChar char="•"/>
            </a:pPr>
            <a:r>
              <a:rPr lang="en-US" sz="3400" dirty="0" smtClean="0">
                <a:latin typeface="Arial"/>
                <a:cs typeface="Arial"/>
              </a:rPr>
              <a:t>Does your family receive food stamps?</a:t>
            </a:r>
          </a:p>
          <a:p>
            <a:pPr marL="912770" lvl="1" indent="-457200">
              <a:spcAft>
                <a:spcPts val="1200"/>
              </a:spcAft>
              <a:buFont typeface="Arial"/>
              <a:buChar char="•"/>
            </a:pPr>
            <a:r>
              <a:rPr lang="en-US" sz="3400" dirty="0" smtClean="0">
                <a:latin typeface="Arial"/>
                <a:cs typeface="Arial"/>
              </a:rPr>
              <a:t>Yes: 45.3%</a:t>
            </a:r>
          </a:p>
          <a:p>
            <a:pPr marL="912770" lvl="1" indent="-457200">
              <a:spcAft>
                <a:spcPts val="1200"/>
              </a:spcAft>
              <a:buFont typeface="Arial"/>
              <a:buChar char="•"/>
            </a:pPr>
            <a:r>
              <a:rPr lang="en-US" sz="3400" dirty="0" smtClean="0">
                <a:latin typeface="Arial"/>
                <a:cs typeface="Arial"/>
              </a:rPr>
              <a:t>No: 54.7%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4132" y="21505571"/>
            <a:ext cx="14509442" cy="9017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Objective:</a:t>
            </a:r>
          </a:p>
          <a:p>
            <a:pPr marL="457200" indent="-457200">
              <a:spcAft>
                <a:spcPts val="1200"/>
              </a:spcAft>
              <a:buFont typeface="Arial"/>
              <a:buChar char="•"/>
            </a:pPr>
            <a:r>
              <a:rPr lang="en-US" sz="3600" dirty="0" smtClean="0"/>
              <a:t>To determine the effectiveness of a brief ACT intervention with at-risk adolescents in changing the frequency and severity of intrusive thoughts and OCD symptoms from pre-intervention to one-month follow-up. </a:t>
            </a:r>
          </a:p>
          <a:p>
            <a:pPr marL="457200" indent="-457200">
              <a:spcAft>
                <a:spcPts val="1200"/>
              </a:spcAft>
              <a:buFont typeface="Arial"/>
              <a:buChar char="•"/>
            </a:pPr>
            <a:r>
              <a:rPr lang="en-US" sz="3600" dirty="0" smtClean="0"/>
              <a:t>To measure change in mindfulness and acceptance skills from pre-intervention to one-month follow-up. </a:t>
            </a:r>
          </a:p>
          <a:p>
            <a:endParaRPr lang="en-US" sz="3600" dirty="0" smtClean="0"/>
          </a:p>
          <a:p>
            <a:r>
              <a:rPr lang="en-US" sz="3600" b="1" dirty="0" smtClean="0"/>
              <a:t>Hypothesis:</a:t>
            </a:r>
          </a:p>
          <a:p>
            <a:pPr marL="457200" indent="-457200">
              <a:spcAft>
                <a:spcPts val="1200"/>
              </a:spcAft>
              <a:buFont typeface="Arial"/>
              <a:buChar char="•"/>
            </a:pPr>
            <a:r>
              <a:rPr lang="en-US" sz="3600" dirty="0" smtClean="0"/>
              <a:t>There will be an increase in mindfulness skills reported from pre-intervention to one-month follow-up. </a:t>
            </a:r>
          </a:p>
          <a:p>
            <a:pPr marL="457200" indent="-457200">
              <a:spcAft>
                <a:spcPts val="1200"/>
              </a:spcAft>
              <a:buFont typeface="Arial"/>
              <a:buChar char="•"/>
            </a:pPr>
            <a:r>
              <a:rPr lang="en-US" sz="3600" dirty="0" smtClean="0"/>
              <a:t>There will be a decrease in self-reported experiential avoidance from pre-intervention to one-month follow-up. </a:t>
            </a:r>
          </a:p>
          <a:p>
            <a:pPr marL="457200" indent="-457200">
              <a:spcAft>
                <a:spcPts val="1200"/>
              </a:spcAft>
              <a:buFont typeface="Arial"/>
              <a:buChar char="•"/>
            </a:pPr>
            <a:r>
              <a:rPr lang="en-US" sz="3600" dirty="0" smtClean="0"/>
              <a:t>Participants may experience a reduction in severity and frequency of OCD symptoms. 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34714899" y="7459358"/>
            <a:ext cx="10160458" cy="677108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400" b="1" dirty="0" smtClean="0">
                <a:solidFill>
                  <a:srgbClr val="000000"/>
                </a:solidFill>
                <a:latin typeface="Arial"/>
                <a:cs typeface="Arial"/>
              </a:rPr>
              <a:t>Treatment Protocol: </a:t>
            </a:r>
          </a:p>
          <a:p>
            <a:pPr marL="457200" indent="-457200">
              <a:spcAft>
                <a:spcPts val="1200"/>
              </a:spcAft>
              <a:buFont typeface="Arial"/>
              <a:buChar char="•"/>
            </a:pPr>
            <a:r>
              <a:rPr lang="en-US" sz="3400" dirty="0" smtClean="0">
                <a:solidFill>
                  <a:srgbClr val="000000"/>
                </a:solidFill>
                <a:latin typeface="Arial"/>
                <a:cs typeface="Arial"/>
              </a:rPr>
              <a:t>Values identification and clarification</a:t>
            </a:r>
          </a:p>
          <a:p>
            <a:pPr marL="457200" indent="-457200">
              <a:spcAft>
                <a:spcPts val="1200"/>
              </a:spcAft>
              <a:buFont typeface="Arial"/>
              <a:buChar char="•"/>
            </a:pPr>
            <a:r>
              <a:rPr lang="en-US" sz="3400" dirty="0" smtClean="0">
                <a:solidFill>
                  <a:srgbClr val="000000"/>
                </a:solidFill>
                <a:latin typeface="Arial"/>
                <a:cs typeface="Arial"/>
              </a:rPr>
              <a:t>Exploration of the relation between pain and values</a:t>
            </a:r>
          </a:p>
          <a:p>
            <a:pPr marL="457200" indent="-457200">
              <a:spcAft>
                <a:spcPts val="1200"/>
              </a:spcAft>
              <a:buFont typeface="Arial"/>
              <a:buChar char="•"/>
            </a:pPr>
            <a:r>
              <a:rPr lang="en-US" sz="3400" dirty="0" smtClean="0">
                <a:solidFill>
                  <a:srgbClr val="000000"/>
                </a:solidFill>
                <a:latin typeface="Arial"/>
                <a:cs typeface="Arial"/>
              </a:rPr>
              <a:t>How can we move toward what matters?</a:t>
            </a:r>
          </a:p>
          <a:p>
            <a:pPr marL="457200" indent="-457200">
              <a:spcAft>
                <a:spcPts val="1200"/>
              </a:spcAft>
              <a:buFont typeface="Arial"/>
              <a:buChar char="•"/>
            </a:pPr>
            <a:r>
              <a:rPr lang="en-US" sz="3400" dirty="0" smtClean="0">
                <a:solidFill>
                  <a:srgbClr val="000000"/>
                </a:solidFill>
                <a:latin typeface="Arial"/>
                <a:cs typeface="Arial"/>
              </a:rPr>
              <a:t>Creative hopelessness exercises</a:t>
            </a:r>
          </a:p>
          <a:p>
            <a:pPr marL="457200" indent="-457200">
              <a:spcAft>
                <a:spcPts val="1200"/>
              </a:spcAft>
              <a:buFont typeface="Arial"/>
              <a:buChar char="•"/>
            </a:pPr>
            <a:r>
              <a:rPr lang="en-US" sz="3400" dirty="0" smtClean="0">
                <a:solidFill>
                  <a:srgbClr val="000000"/>
                </a:solidFill>
                <a:latin typeface="Arial"/>
                <a:cs typeface="Arial"/>
              </a:rPr>
              <a:t>Mindfulness and noticing exercises</a:t>
            </a:r>
          </a:p>
          <a:p>
            <a:pPr marL="457200" indent="-457200">
              <a:spcAft>
                <a:spcPts val="1200"/>
              </a:spcAft>
              <a:buFont typeface="Arial"/>
              <a:buChar char="•"/>
            </a:pPr>
            <a:r>
              <a:rPr lang="en-US" sz="3400" dirty="0" smtClean="0">
                <a:solidFill>
                  <a:srgbClr val="000000"/>
                </a:solidFill>
                <a:latin typeface="Arial"/>
                <a:cs typeface="Arial"/>
              </a:rPr>
              <a:t>Difference between internal and external experiences</a:t>
            </a:r>
          </a:p>
          <a:p>
            <a:pPr marL="457200" indent="-457200">
              <a:spcAft>
                <a:spcPts val="1200"/>
              </a:spcAft>
              <a:buFont typeface="Arial"/>
              <a:buChar char="•"/>
            </a:pPr>
            <a:r>
              <a:rPr lang="en-US" sz="3400" dirty="0" smtClean="0">
                <a:solidFill>
                  <a:srgbClr val="000000"/>
                </a:solidFill>
                <a:latin typeface="Arial"/>
                <a:cs typeface="Arial"/>
              </a:rPr>
              <a:t>Willingness and acceptance experiential exercises</a:t>
            </a:r>
          </a:p>
        </p:txBody>
      </p:sp>
      <p:graphicFrame>
        <p:nvGraphicFramePr>
          <p:cNvPr id="2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1324258"/>
              </p:ext>
            </p:extLst>
          </p:nvPr>
        </p:nvGraphicFramePr>
        <p:xfrm>
          <a:off x="15658866" y="7340949"/>
          <a:ext cx="13590938" cy="79757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4" name="Chart 33"/>
          <p:cNvGraphicFramePr/>
          <p:nvPr>
            <p:extLst>
              <p:ext uri="{D42A27DB-BD31-4B8C-83A1-F6EECF244321}">
                <p14:modId xmlns:p14="http://schemas.microsoft.com/office/powerpoint/2010/main" val="2993517555"/>
              </p:ext>
            </p:extLst>
          </p:nvPr>
        </p:nvGraphicFramePr>
        <p:xfrm>
          <a:off x="15833498" y="15177621"/>
          <a:ext cx="13717144" cy="7402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9403749" y="9874476"/>
            <a:ext cx="4656878" cy="270843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400" dirty="0" smtClean="0"/>
              <a:t>Avoidance decreased significantly from Pre (M=13.11) to one-month follow-up (M=2.08), t(37.11)=-5.73, p&lt;.001. </a:t>
            </a:r>
            <a:endParaRPr lang="en-US" sz="3400" dirty="0"/>
          </a:p>
        </p:txBody>
      </p:sp>
      <p:sp>
        <p:nvSpPr>
          <p:cNvPr id="8" name="TextBox 7"/>
          <p:cNvSpPr txBox="1"/>
          <p:nvPr/>
        </p:nvSpPr>
        <p:spPr>
          <a:xfrm>
            <a:off x="29535164" y="17162054"/>
            <a:ext cx="4695363" cy="270843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400" dirty="0" smtClean="0"/>
              <a:t>Mindfulness increased significantly from Pre (M=25.53) to one-month follow-up (M=35.49), t(35.9)=5.71, p&lt;.001. </a:t>
            </a:r>
            <a:endParaRPr lang="en-US" sz="3400" dirty="0"/>
          </a:p>
        </p:txBody>
      </p:sp>
      <p:sp>
        <p:nvSpPr>
          <p:cNvPr id="36" name="TextBox 35"/>
          <p:cNvSpPr txBox="1"/>
          <p:nvPr/>
        </p:nvSpPr>
        <p:spPr>
          <a:xfrm>
            <a:off x="29603821" y="25157816"/>
            <a:ext cx="4695363" cy="270843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400" dirty="0" smtClean="0"/>
              <a:t>OCI-R scores were not significantly different from to one-month follow-up, F(1,98)=0.81, p=.37. </a:t>
            </a:r>
            <a:endParaRPr lang="en-US" sz="3400" dirty="0"/>
          </a:p>
        </p:txBody>
      </p:sp>
      <p:sp>
        <p:nvSpPr>
          <p:cNvPr id="37" name="TextBox 36"/>
          <p:cNvSpPr txBox="1"/>
          <p:nvPr/>
        </p:nvSpPr>
        <p:spPr>
          <a:xfrm>
            <a:off x="29634796" y="27882756"/>
            <a:ext cx="4695363" cy="270843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400" dirty="0" smtClean="0"/>
              <a:t>The means of groups at Pre: M=16.26(13.17),N=46</a:t>
            </a:r>
          </a:p>
          <a:p>
            <a:r>
              <a:rPr lang="en-US" sz="3400" dirty="0"/>
              <a:t>O</a:t>
            </a:r>
            <a:r>
              <a:rPr lang="en-US" sz="3400" dirty="0" smtClean="0"/>
              <a:t>ne-month follow-up: M=13.29(16.00),N=34</a:t>
            </a:r>
            <a:endParaRPr lang="en-US" sz="3400" dirty="0"/>
          </a:p>
        </p:txBody>
      </p:sp>
      <p:sp>
        <p:nvSpPr>
          <p:cNvPr id="3" name="TextBox 2"/>
          <p:cNvSpPr txBox="1"/>
          <p:nvPr/>
        </p:nvSpPr>
        <p:spPr>
          <a:xfrm>
            <a:off x="34769121" y="19786234"/>
            <a:ext cx="15994683" cy="754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000" dirty="0" smtClean="0"/>
              <a:t>OCI-R scores did not significantly change from Pre-Intervention to One-Month Post.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8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000" dirty="0" smtClean="0"/>
              <a:t>Mindfulness significantly increased, and avoidance significantly decreased from </a:t>
            </a:r>
            <a:r>
              <a:rPr lang="en-US" sz="4000" dirty="0"/>
              <a:t>Pre-Intervention to One-Month Post</a:t>
            </a:r>
            <a:r>
              <a:rPr lang="en-US" sz="4000" dirty="0" smtClean="0"/>
              <a:t>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8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000" dirty="0"/>
              <a:t>I</a:t>
            </a:r>
            <a:r>
              <a:rPr lang="en-US" sz="4000" dirty="0" smtClean="0"/>
              <a:t>ncreased mindfulness and decreased avoidance may be accounting for the lack of significant change in OCI-R scores and suggest a willingness to experience OC symptoms in a different way.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8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000" dirty="0"/>
              <a:t>As this is a prevention study</a:t>
            </a:r>
            <a:r>
              <a:rPr lang="en-US" sz="4000" dirty="0" smtClean="0"/>
              <a:t>, OC symptoms were low at baseline and reduction in symptoms was secondary to learning different skills to address the distress caused by intrusive thoughts. </a:t>
            </a:r>
          </a:p>
        </p:txBody>
      </p:sp>
      <p:graphicFrame>
        <p:nvGraphicFramePr>
          <p:cNvPr id="46" name="Chart 4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4173456"/>
              </p:ext>
            </p:extLst>
          </p:nvPr>
        </p:nvGraphicFramePr>
        <p:xfrm>
          <a:off x="15849521" y="23829134"/>
          <a:ext cx="13639170" cy="78580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8" name="Rectangle 24"/>
          <p:cNvSpPr>
            <a:spLocks noChangeArrowheads="1"/>
          </p:cNvSpPr>
          <p:nvPr/>
        </p:nvSpPr>
        <p:spPr bwMode="auto">
          <a:xfrm>
            <a:off x="34598135" y="27635353"/>
            <a:ext cx="16245088" cy="1405733"/>
          </a:xfrm>
          <a:prstGeom prst="rect">
            <a:avLst/>
          </a:prstGeom>
          <a:solidFill>
            <a:schemeClr val="accent1">
              <a:alpha val="49019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00" tIns="45695" rIns="91400" bIns="45695"/>
          <a:lstStyle/>
          <a:p>
            <a:pPr eaLnBrk="0" hangingPunct="0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4661603" y="27845776"/>
            <a:ext cx="1623117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800" b="1" dirty="0" smtClean="0"/>
              <a:t>References</a:t>
            </a:r>
            <a:endParaRPr lang="en-US" sz="5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4643028" y="29267235"/>
            <a:ext cx="16200195" cy="313932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American Psychiatric Association. (2013). </a:t>
            </a:r>
            <a:r>
              <a:rPr lang="en-US" i="1" dirty="0">
                <a:latin typeface="Arial"/>
                <a:cs typeface="Arial"/>
              </a:rPr>
              <a:t>Diagnostic and statistical manual of mental disorders (5th ed.)</a:t>
            </a:r>
            <a:r>
              <a:rPr lang="en-US" dirty="0">
                <a:latin typeface="Arial"/>
                <a:cs typeface="Arial"/>
              </a:rPr>
              <a:t>. Arlington, VA: American Psychiatric Publishing</a:t>
            </a:r>
            <a:r>
              <a:rPr lang="en-US" dirty="0" smtClean="0">
                <a:latin typeface="Arial"/>
                <a:cs typeface="Arial"/>
              </a:rPr>
              <a:t>.</a:t>
            </a:r>
          </a:p>
          <a:p>
            <a:r>
              <a:rPr lang="en-US" dirty="0" smtClean="0">
                <a:latin typeface="Arial"/>
                <a:cs typeface="Arial"/>
              </a:rPr>
              <a:t>Angst</a:t>
            </a:r>
            <a:r>
              <a:rPr lang="en-US" dirty="0">
                <a:latin typeface="Arial"/>
                <a:cs typeface="Arial"/>
              </a:rPr>
              <a:t>, J. (1993). Comorbidity of anxiety, phobia, compulsion and depression. </a:t>
            </a:r>
            <a:r>
              <a:rPr lang="en-US" i="1" dirty="0">
                <a:latin typeface="Arial"/>
                <a:cs typeface="Arial"/>
              </a:rPr>
              <a:t>International Clinical Psychopharmacology, 8</a:t>
            </a:r>
            <a:r>
              <a:rPr lang="en-US" dirty="0">
                <a:latin typeface="Arial"/>
                <a:cs typeface="Arial"/>
              </a:rPr>
              <a:t>, 21–25</a:t>
            </a:r>
            <a:r>
              <a:rPr lang="en-US" dirty="0" smtClean="0">
                <a:latin typeface="Arial"/>
                <a:cs typeface="Arial"/>
              </a:rPr>
              <a:t>.</a:t>
            </a:r>
          </a:p>
          <a:p>
            <a:r>
              <a:rPr lang="en-US" dirty="0" err="1" smtClean="0">
                <a:latin typeface="Arial"/>
                <a:cs typeface="Arial"/>
              </a:rPr>
              <a:t>Biglan</a:t>
            </a:r>
            <a:r>
              <a:rPr lang="en-US" dirty="0">
                <a:latin typeface="Arial"/>
                <a:cs typeface="Arial"/>
              </a:rPr>
              <a:t>, A., et al. (2008). Acceptance and commitment: Implications for prevention science. </a:t>
            </a:r>
            <a:r>
              <a:rPr lang="en-US" i="1" dirty="0">
                <a:latin typeface="Arial"/>
                <a:cs typeface="Arial"/>
              </a:rPr>
              <a:t>Prevention Science, 9,</a:t>
            </a:r>
            <a:r>
              <a:rPr lang="en-US" dirty="0">
                <a:latin typeface="Arial"/>
                <a:cs typeface="Arial"/>
              </a:rPr>
              <a:t> 139-152. </a:t>
            </a:r>
          </a:p>
          <a:p>
            <a:r>
              <a:rPr lang="en-US" dirty="0" smtClean="0">
                <a:latin typeface="Arial"/>
                <a:cs typeface="Arial"/>
              </a:rPr>
              <a:t>Hayes</a:t>
            </a:r>
            <a:r>
              <a:rPr lang="en-US" dirty="0">
                <a:latin typeface="Arial"/>
                <a:cs typeface="Arial"/>
              </a:rPr>
              <a:t>, S.C., Strosahl, K., &amp; Wilson, K.G. (1999). </a:t>
            </a:r>
            <a:r>
              <a:rPr lang="en-US" i="1" dirty="0">
                <a:latin typeface="Arial"/>
                <a:cs typeface="Arial"/>
              </a:rPr>
              <a:t>Acceptance and commitment therapy: An experiential approach to behavior </a:t>
            </a:r>
            <a:r>
              <a:rPr lang="en-US" i="1" dirty="0" smtClean="0">
                <a:latin typeface="Arial"/>
                <a:cs typeface="Arial"/>
              </a:rPr>
              <a:t>change</a:t>
            </a:r>
            <a:r>
              <a:rPr lang="en-US" i="1" dirty="0">
                <a:latin typeface="Arial"/>
                <a:cs typeface="Arial"/>
              </a:rPr>
              <a:t>.</a:t>
            </a:r>
            <a:r>
              <a:rPr lang="en-US" dirty="0">
                <a:latin typeface="Arial"/>
                <a:cs typeface="Arial"/>
              </a:rPr>
              <a:t> New York: Guilford </a:t>
            </a:r>
            <a:r>
              <a:rPr lang="en-US" dirty="0" smtClean="0">
                <a:latin typeface="Arial"/>
                <a:cs typeface="Arial"/>
              </a:rPr>
              <a:t>	Press</a:t>
            </a:r>
            <a:r>
              <a:rPr lang="en-US" dirty="0">
                <a:latin typeface="Arial"/>
                <a:cs typeface="Arial"/>
              </a:rPr>
              <a:t>. </a:t>
            </a:r>
          </a:p>
          <a:p>
            <a:r>
              <a:rPr lang="en-US" dirty="0">
                <a:latin typeface="Arial"/>
                <a:cs typeface="Arial"/>
              </a:rPr>
              <a:t>Levin, M.E., et al. (2012). The impact of treatment components suggested by the Psychological Flexibility Model: Meta-analysis </a:t>
            </a:r>
            <a:r>
              <a:rPr lang="en-US" dirty="0" smtClean="0">
                <a:latin typeface="Arial"/>
                <a:cs typeface="Arial"/>
              </a:rPr>
              <a:t>of </a:t>
            </a:r>
            <a:r>
              <a:rPr lang="en-US" dirty="0">
                <a:latin typeface="Arial"/>
                <a:cs typeface="Arial"/>
              </a:rPr>
              <a:t>laboratory-based </a:t>
            </a:r>
            <a:r>
              <a:rPr lang="en-US" dirty="0" smtClean="0">
                <a:latin typeface="Arial"/>
                <a:cs typeface="Arial"/>
              </a:rPr>
              <a:t>	component </a:t>
            </a:r>
            <a:r>
              <a:rPr lang="en-US" dirty="0">
                <a:latin typeface="Arial"/>
                <a:cs typeface="Arial"/>
              </a:rPr>
              <a:t>studies. </a:t>
            </a:r>
            <a:r>
              <a:rPr lang="en-US" i="1" dirty="0">
                <a:latin typeface="Arial"/>
                <a:cs typeface="Arial"/>
              </a:rPr>
              <a:t>Behavior Therapy, 43,</a:t>
            </a:r>
            <a:r>
              <a:rPr lang="en-US" dirty="0">
                <a:latin typeface="Arial"/>
                <a:cs typeface="Arial"/>
              </a:rPr>
              <a:t> 741-756</a:t>
            </a:r>
            <a:r>
              <a:rPr lang="en-US" dirty="0" smtClean="0">
                <a:latin typeface="Arial"/>
                <a:cs typeface="Arial"/>
              </a:rPr>
              <a:t>.</a:t>
            </a:r>
          </a:p>
          <a:p>
            <a:r>
              <a:rPr lang="en-US" dirty="0" err="1">
                <a:latin typeface="Arial"/>
                <a:cs typeface="Arial"/>
              </a:rPr>
              <a:t>Pauls</a:t>
            </a:r>
            <a:r>
              <a:rPr lang="en-US" dirty="0">
                <a:latin typeface="Arial"/>
                <a:cs typeface="Arial"/>
              </a:rPr>
              <a:t>, D. L., </a:t>
            </a:r>
            <a:r>
              <a:rPr lang="en-US" dirty="0" err="1">
                <a:latin typeface="Arial"/>
                <a:cs typeface="Arial"/>
              </a:rPr>
              <a:t>Alsobrook</a:t>
            </a:r>
            <a:r>
              <a:rPr lang="en-US" dirty="0">
                <a:latin typeface="Arial"/>
                <a:cs typeface="Arial"/>
              </a:rPr>
              <a:t>, J. P., Goodman, W., Rasmussen, S., &amp; </a:t>
            </a:r>
            <a:r>
              <a:rPr lang="en-US" dirty="0" err="1">
                <a:latin typeface="Arial"/>
                <a:cs typeface="Arial"/>
              </a:rPr>
              <a:t>Leckman</a:t>
            </a:r>
            <a:r>
              <a:rPr lang="en-US" dirty="0">
                <a:latin typeface="Arial"/>
                <a:cs typeface="Arial"/>
              </a:rPr>
              <a:t>, J. F. (1995). A family study of obsessive-compulsive disorder. </a:t>
            </a:r>
            <a:r>
              <a:rPr lang="en-US" i="1" dirty="0">
                <a:latin typeface="Arial"/>
                <a:cs typeface="Arial"/>
              </a:rPr>
              <a:t>American Journal of </a:t>
            </a:r>
            <a:r>
              <a:rPr lang="en-US" i="1" dirty="0" smtClean="0">
                <a:latin typeface="Arial"/>
                <a:cs typeface="Arial"/>
              </a:rPr>
              <a:t>	Psychiatry</a:t>
            </a:r>
            <a:r>
              <a:rPr lang="en-US" i="1" dirty="0">
                <a:latin typeface="Arial"/>
                <a:cs typeface="Arial"/>
              </a:rPr>
              <a:t>, 152</a:t>
            </a:r>
            <a:r>
              <a:rPr lang="en-US" dirty="0">
                <a:latin typeface="Arial"/>
                <a:cs typeface="Arial"/>
              </a:rPr>
              <a:t>, 76–84.</a:t>
            </a:r>
          </a:p>
          <a:p>
            <a:r>
              <a:rPr lang="en-US" dirty="0" err="1" smtClean="0">
                <a:latin typeface="Arial"/>
                <a:cs typeface="Arial"/>
              </a:rPr>
              <a:t>Valleni-Basile</a:t>
            </a:r>
            <a:r>
              <a:rPr lang="en-US" dirty="0" smtClean="0">
                <a:latin typeface="Arial"/>
                <a:cs typeface="Arial"/>
              </a:rPr>
              <a:t>, L.A., Garrison, C. Z., Jackson, K.L., Waller, J.L., </a:t>
            </a:r>
            <a:r>
              <a:rPr lang="en-US" dirty="0" err="1" smtClean="0">
                <a:latin typeface="Arial"/>
                <a:cs typeface="Arial"/>
              </a:rPr>
              <a:t>McKeown</a:t>
            </a:r>
            <a:r>
              <a:rPr lang="en-US" dirty="0" smtClean="0">
                <a:latin typeface="Arial"/>
                <a:cs typeface="Arial"/>
              </a:rPr>
              <a:t>, R.E., Addy, C.L., &amp; </a:t>
            </a:r>
            <a:r>
              <a:rPr lang="en-US" dirty="0" err="1" smtClean="0">
                <a:latin typeface="Arial"/>
                <a:cs typeface="Arial"/>
              </a:rPr>
              <a:t>Cuffe</a:t>
            </a:r>
            <a:r>
              <a:rPr lang="en-US" dirty="0" smtClean="0">
                <a:latin typeface="Arial"/>
                <a:cs typeface="Arial"/>
              </a:rPr>
              <a:t>, S.P. (1994). Frequency of obsessive-compulsive disorder </a:t>
            </a:r>
          </a:p>
          <a:p>
            <a:r>
              <a:rPr lang="en-US" dirty="0">
                <a:latin typeface="Arial"/>
                <a:cs typeface="Arial"/>
              </a:rPr>
              <a:t>	</a:t>
            </a:r>
            <a:r>
              <a:rPr lang="en-US" dirty="0" smtClean="0">
                <a:latin typeface="Arial"/>
                <a:cs typeface="Arial"/>
              </a:rPr>
              <a:t>in a community sample of young adolescents. </a:t>
            </a:r>
            <a:r>
              <a:rPr lang="en-US" i="1" dirty="0" smtClean="0">
                <a:latin typeface="Arial"/>
                <a:cs typeface="Arial"/>
              </a:rPr>
              <a:t>Journal of the American Academy of Child &amp; Adolescent Psychiatry, 33</a:t>
            </a:r>
            <a:r>
              <a:rPr lang="en-US" dirty="0" smtClean="0">
                <a:latin typeface="Arial"/>
                <a:cs typeface="Arial"/>
              </a:rPr>
              <a:t>(6), 782-791.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16300</TotalTime>
  <Words>742</Words>
  <Application>Microsoft Office PowerPoint</Application>
  <PresentationFormat>Custom</PresentationFormat>
  <Paragraphs>74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5pSC8. Speech processing and memory throughout the lifespan Aimée M. Surprenant, Department of Psychological Sciences, Purdue University, West Lafayette, Indiana 47907</dc:title>
  <dc:creator>aimee</dc:creator>
  <cp:lastModifiedBy>Emily</cp:lastModifiedBy>
  <cp:revision>703</cp:revision>
  <cp:lastPrinted>2013-11-01T13:01:51Z</cp:lastPrinted>
  <dcterms:created xsi:type="dcterms:W3CDTF">2009-04-13T16:50:18Z</dcterms:created>
  <dcterms:modified xsi:type="dcterms:W3CDTF">2014-06-25T18:36:28Z</dcterms:modified>
</cp:coreProperties>
</file>